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314" r:id="rId2"/>
    <p:sldId id="319" r:id="rId3"/>
    <p:sldId id="340" r:id="rId4"/>
    <p:sldId id="341" r:id="rId5"/>
    <p:sldId id="322" r:id="rId6"/>
    <p:sldId id="315" r:id="rId7"/>
    <p:sldId id="316" r:id="rId8"/>
    <p:sldId id="317" r:id="rId9"/>
    <p:sldId id="318" r:id="rId10"/>
    <p:sldId id="321" r:id="rId11"/>
    <p:sldId id="323" r:id="rId12"/>
    <p:sldId id="332" r:id="rId13"/>
    <p:sldId id="338" r:id="rId14"/>
    <p:sldId id="324" r:id="rId15"/>
    <p:sldId id="326" r:id="rId16"/>
    <p:sldId id="336" r:id="rId17"/>
    <p:sldId id="335" r:id="rId18"/>
    <p:sldId id="327" r:id="rId19"/>
    <p:sldId id="330" r:id="rId20"/>
    <p:sldId id="339" r:id="rId21"/>
    <p:sldId id="333" r:id="rId22"/>
    <p:sldId id="337" r:id="rId23"/>
    <p:sldId id="343" r:id="rId24"/>
    <p:sldId id="329" r:id="rId25"/>
    <p:sldId id="331" r:id="rId26"/>
    <p:sldId id="334" r:id="rId27"/>
    <p:sldId id="342" r:id="rId28"/>
  </p:sldIdLst>
  <p:sldSz cx="9144000" cy="6858000" type="screen4x3"/>
  <p:notesSz cx="7010400" cy="9236075"/>
  <p:custShowLst>
    <p:custShow name="History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91C581-4829-4685-BF9F-DD7932BE9996}">
          <p14:sldIdLst>
            <p14:sldId id="314"/>
            <p14:sldId id="319"/>
            <p14:sldId id="340"/>
            <p14:sldId id="341"/>
            <p14:sldId id="322"/>
            <p14:sldId id="315"/>
            <p14:sldId id="316"/>
            <p14:sldId id="317"/>
            <p14:sldId id="318"/>
            <p14:sldId id="321"/>
            <p14:sldId id="323"/>
            <p14:sldId id="332"/>
            <p14:sldId id="338"/>
            <p14:sldId id="324"/>
            <p14:sldId id="326"/>
            <p14:sldId id="336"/>
            <p14:sldId id="335"/>
            <p14:sldId id="327"/>
            <p14:sldId id="330"/>
            <p14:sldId id="339"/>
            <p14:sldId id="333"/>
            <p14:sldId id="337"/>
            <p14:sldId id="343"/>
            <p14:sldId id="329"/>
            <p14:sldId id="331"/>
            <p14:sldId id="334"/>
            <p14:sldId id="342"/>
          </p14:sldIdLst>
        </p14:section>
        <p14:section name="Untitled Section" id="{334B7A09-D10B-4B2F-ABC4-57B2A304832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CC"/>
    <a:srgbClr val="E6E2DE"/>
    <a:srgbClr val="002868"/>
    <a:srgbClr val="5F5F5F"/>
    <a:srgbClr val="333333"/>
    <a:srgbClr val="DFDAD5"/>
    <a:srgbClr val="D6D0CA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1" y="3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3"/>
            <a:ext cx="56070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2527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1" y="8772527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4AD5D5-0376-4F9F-89A2-7C3D942BC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9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ulf_gd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30480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0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A6CA-CE28-4F15-816D-2E40E6CFD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2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14300"/>
            <a:ext cx="215265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555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DB247-F7D6-4CD1-9345-82C8F0FAE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4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C9F5-0C40-45BA-B3E1-3EA381277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7B29-8F74-460B-AD8A-4890A5847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6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0759-5BD0-466D-BF67-CCD884779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7E0B-30D6-41C3-9A25-3020EAF9F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9AE6-AD39-4D45-B240-B06B7C221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4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9223-E746-4104-B456-E68AA35E3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3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4920C-797A-4E06-A330-6BC320EF0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617C-B274-443F-BD42-7EE1D3B71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861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20"/>
          <p:cNvSpPr>
            <a:spLocks noChangeShapeType="1"/>
          </p:cNvSpPr>
          <p:nvPr/>
        </p:nvSpPr>
        <p:spPr bwMode="auto">
          <a:xfrm flipH="1">
            <a:off x="304800" y="6477000"/>
            <a:ext cx="6705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Line 21"/>
          <p:cNvSpPr>
            <a:spLocks noChangeShapeType="1"/>
          </p:cNvSpPr>
          <p:nvPr/>
        </p:nvSpPr>
        <p:spPr bwMode="auto">
          <a:xfrm flipH="1">
            <a:off x="304800" y="838200"/>
            <a:ext cx="8534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0" name="Picture 28" descr="gulfstream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07125"/>
            <a:ext cx="18446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48438"/>
            <a:ext cx="29718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538913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/>
            </a:lvl1pPr>
          </a:lstStyle>
          <a:p>
            <a:pPr>
              <a:defRPr/>
            </a:pPr>
            <a:fld id="{C90D6546-9590-41BC-BE22-F644873DF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002868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002868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sz="2800" dirty="0" smtClean="0"/>
              <a:t>Externally Mounted Composite </a:t>
            </a:r>
            <a:br>
              <a:rPr lang="en-US" sz="2800" dirty="0" smtClean="0"/>
            </a:br>
            <a:r>
              <a:rPr lang="en-US" sz="2800" dirty="0" err="1" smtClean="0"/>
              <a:t>Radome</a:t>
            </a:r>
            <a:r>
              <a:rPr lang="en-US" sz="2800" dirty="0" smtClean="0"/>
              <a:t> / Fairings</a:t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br>
              <a:rPr lang="en-US" sz="2800" dirty="0" smtClean="0"/>
            </a:br>
            <a:r>
              <a:rPr lang="en-US" sz="2800" dirty="0" smtClean="0"/>
              <a:t>Special Mission</a:t>
            </a:r>
            <a:br>
              <a:rPr lang="en-US" sz="2800" dirty="0" smtClean="0"/>
            </a:br>
            <a:r>
              <a:rPr lang="en-US" sz="2800" dirty="0" smtClean="0"/>
              <a:t>Applications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FAA Workshop on Modifications and Alterations affecting  Composite Parts or Composite Structure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July 19-20, 2016</a:t>
            </a:r>
          </a:p>
        </p:txBody>
      </p:sp>
    </p:spTree>
    <p:extLst>
      <p:ext uri="{BB962C8B-B14F-4D97-AF65-F5344CB8AC3E}">
        <p14:creationId xmlns:p14="http://schemas.microsoft.com/office/powerpoint/2010/main" val="8477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Radome</a:t>
            </a:r>
            <a:r>
              <a:rPr lang="en-US" dirty="0" smtClean="0"/>
              <a:t> Structural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Customer Driven Requirements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Transmissivity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Field of View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Maintenance Access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Aircraft Driven Requirements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Aerodynamic Loading</a:t>
            </a:r>
          </a:p>
          <a:p>
            <a:pPr lvl="2"/>
            <a:r>
              <a:rPr lang="en-US" sz="2400" b="1" dirty="0" smtClean="0">
                <a:solidFill>
                  <a:srgbClr val="002060"/>
                </a:solidFill>
              </a:rPr>
              <a:t>Flight Envelope / Mission Profile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Structural Loading</a:t>
            </a:r>
          </a:p>
          <a:p>
            <a:pPr lvl="2"/>
            <a:r>
              <a:rPr lang="en-US" sz="2400" b="1" dirty="0" smtClean="0">
                <a:solidFill>
                  <a:srgbClr val="002060"/>
                </a:solidFill>
              </a:rPr>
              <a:t>Airframe Deflection</a:t>
            </a:r>
          </a:p>
          <a:p>
            <a:pPr lvl="3"/>
            <a:r>
              <a:rPr lang="en-US" sz="2400" b="1" dirty="0" smtClean="0">
                <a:solidFill>
                  <a:srgbClr val="002060"/>
                </a:solidFill>
              </a:rPr>
              <a:t>Forced Deflection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Radome</a:t>
            </a:r>
            <a:r>
              <a:rPr lang="en-US" dirty="0"/>
              <a:t> Structural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Selected Regulatory Requirements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Design and Construction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25.601 General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25.603 Materials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25.605 Fabrication Methods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25.609 Protection of Structure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25.613 Material Strength Properties and Material Design Values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Structure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25.301 Loads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25.303 Factor of Safety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25.305 Strength and Deformation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25.307 Proof of Structure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Radome</a:t>
            </a:r>
            <a:r>
              <a:rPr lang="en-US" dirty="0"/>
              <a:t> Structural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Selected Regulatory Requirements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Structure - Continued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25.365(e) Pressurized Compartment Loads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25.571  Damage Tolerance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Fatigue </a:t>
            </a:r>
            <a:r>
              <a:rPr lang="en-US" b="1" dirty="0" err="1" smtClean="0">
                <a:solidFill>
                  <a:srgbClr val="002060"/>
                </a:solidFill>
              </a:rPr>
              <a:t>Assessement</a:t>
            </a:r>
            <a:endParaRPr lang="en-US" b="1" dirty="0" smtClean="0">
              <a:solidFill>
                <a:srgbClr val="002060"/>
              </a:solidFill>
            </a:endParaRP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Parts Departing Aircraft</a:t>
            </a:r>
          </a:p>
          <a:p>
            <a:pPr lvl="2"/>
            <a:r>
              <a:rPr lang="en-US" b="1" dirty="0" err="1" smtClean="0">
                <a:solidFill>
                  <a:srgbClr val="002060"/>
                </a:solidFill>
              </a:rPr>
              <a:t>Birdstrike</a:t>
            </a:r>
            <a:r>
              <a:rPr lang="en-US" b="1" dirty="0" smtClean="0">
                <a:solidFill>
                  <a:srgbClr val="002060"/>
                </a:solidFill>
              </a:rPr>
              <a:t> – section 25.571(e)(1)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25.581  Direct Effects of Lightning</a:t>
            </a:r>
            <a:endParaRPr lang="en-US" sz="2000" b="1" dirty="0">
              <a:solidFill>
                <a:srgbClr val="002060"/>
              </a:solidFill>
            </a:endParaRP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2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Radome</a:t>
            </a:r>
            <a:r>
              <a:rPr lang="en-US" dirty="0"/>
              <a:t> Structural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Policy Statement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PS-ACE100-2004-10030 Substantiation of Secondary Composite Structures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PS-ANM-25-17 Structural Certification Criteria for Antennas, </a:t>
            </a:r>
            <a:r>
              <a:rPr lang="en-US" b="1" dirty="0" err="1">
                <a:solidFill>
                  <a:srgbClr val="002060"/>
                </a:solidFill>
              </a:rPr>
              <a:t>Radomes</a:t>
            </a:r>
            <a:r>
              <a:rPr lang="en-US" b="1" dirty="0">
                <a:solidFill>
                  <a:srgbClr val="002060"/>
                </a:solidFill>
              </a:rPr>
              <a:t>, and Other External Modifications</a:t>
            </a: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Advisory </a:t>
            </a:r>
            <a:r>
              <a:rPr lang="en-US" b="1" dirty="0">
                <a:solidFill>
                  <a:srgbClr val="002060"/>
                </a:solidFill>
              </a:rPr>
              <a:t>Material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AC 20-107B Composite Aircraft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Radome</a:t>
            </a:r>
            <a:r>
              <a:rPr lang="en-US" dirty="0"/>
              <a:t> Structural Design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Company / Customer </a:t>
            </a:r>
            <a:r>
              <a:rPr lang="en-US" b="1" dirty="0" smtClean="0">
                <a:solidFill>
                  <a:srgbClr val="002060"/>
                </a:solidFill>
              </a:rPr>
              <a:t>Criteria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Structures not tested to ultimate loads should maintain min. M.S. = 0.25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If tested, min would be M.S.= 0.00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Ref. MIL-HDBK-516C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Aero Pressure loads to have ultimate load factor of 2.0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May reduce to 1.5 based on previous tests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Belly pod sizing based on external pressure loads and inertia loading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Inertia to include emergency landing and flight inertial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25.603 Material </a:t>
            </a:r>
            <a:br>
              <a:rPr lang="en-US" sz="2400" dirty="0"/>
            </a:br>
            <a:r>
              <a:rPr lang="en-US" sz="2400" dirty="0"/>
              <a:t>25.613 Material Design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Material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Typically fiberglass or quartz fiber</a:t>
            </a:r>
          </a:p>
          <a:p>
            <a:pPr lvl="2"/>
            <a:r>
              <a:rPr lang="en-US" sz="1800" b="1" dirty="0">
                <a:solidFill>
                  <a:srgbClr val="002060"/>
                </a:solidFill>
              </a:rPr>
              <a:t>Required for transmissivity </a:t>
            </a:r>
            <a:r>
              <a:rPr lang="en-US" sz="1800" b="1" dirty="0" smtClean="0">
                <a:solidFill>
                  <a:srgbClr val="002060"/>
                </a:solidFill>
              </a:rPr>
              <a:t>characteristics</a:t>
            </a:r>
          </a:p>
          <a:p>
            <a:pPr lvl="2"/>
            <a:r>
              <a:rPr lang="en-US" sz="1800" b="1" dirty="0" smtClean="0">
                <a:solidFill>
                  <a:srgbClr val="002060"/>
                </a:solidFill>
              </a:rPr>
              <a:t>Graphite/Epoxy for non transmission locations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110437" cy="23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43" y="3581400"/>
            <a:ext cx="194478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Previous Programs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</a:rPr>
              <a:t>Fiberglass material used throughout components</a:t>
            </a:r>
          </a:p>
          <a:p>
            <a:pPr lvl="2"/>
            <a:r>
              <a:rPr lang="en-US" sz="1800" b="1" dirty="0">
                <a:solidFill>
                  <a:srgbClr val="002060"/>
                </a:solidFill>
              </a:rPr>
              <a:t>Other </a:t>
            </a:r>
            <a:r>
              <a:rPr lang="en-US" sz="1800" b="1" dirty="0" err="1">
                <a:solidFill>
                  <a:srgbClr val="002060"/>
                </a:solidFill>
              </a:rPr>
              <a:t>radomes</a:t>
            </a:r>
            <a:r>
              <a:rPr lang="en-US" sz="1800" b="1" dirty="0">
                <a:solidFill>
                  <a:srgbClr val="002060"/>
                </a:solidFill>
              </a:rPr>
              <a:t> / fairings</a:t>
            </a:r>
          </a:p>
          <a:p>
            <a:pPr lvl="2"/>
            <a:r>
              <a:rPr lang="en-US" sz="1800" b="1" dirty="0">
                <a:solidFill>
                  <a:srgbClr val="002060"/>
                </a:solidFill>
              </a:rPr>
              <a:t>Material testing implemented to validate material data</a:t>
            </a:r>
          </a:p>
          <a:p>
            <a:pPr lvl="3"/>
            <a:r>
              <a:rPr lang="en-US" sz="1600" b="1" dirty="0">
                <a:solidFill>
                  <a:srgbClr val="002060"/>
                </a:solidFill>
              </a:rPr>
              <a:t>Strength</a:t>
            </a:r>
          </a:p>
          <a:p>
            <a:pPr lvl="3"/>
            <a:r>
              <a:rPr lang="en-US" sz="1600" b="1" dirty="0">
                <a:solidFill>
                  <a:srgbClr val="002060"/>
                </a:solidFill>
              </a:rPr>
              <a:t>Modulus</a:t>
            </a:r>
          </a:p>
          <a:p>
            <a:pPr lvl="3"/>
            <a:r>
              <a:rPr lang="en-US" sz="1600" b="1" dirty="0">
                <a:solidFill>
                  <a:srgbClr val="002060"/>
                </a:solidFill>
              </a:rPr>
              <a:t>Strain Cutoffs</a:t>
            </a:r>
          </a:p>
          <a:p>
            <a:pPr lvl="3"/>
            <a:r>
              <a:rPr lang="en-US" sz="1600" b="1" dirty="0">
                <a:solidFill>
                  <a:srgbClr val="002060"/>
                </a:solidFill>
              </a:rPr>
              <a:t>Critical Environmental Conditions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429000" cy="25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25.603 Material </a:t>
            </a:r>
            <a:br>
              <a:rPr lang="en-US" sz="2400" dirty="0"/>
            </a:br>
            <a:r>
              <a:rPr lang="en-US" sz="2400" dirty="0"/>
              <a:t>25.613 Material Design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25.603 Material </a:t>
            </a:r>
            <a:br>
              <a:rPr lang="en-US" sz="2400" dirty="0" smtClean="0"/>
            </a:br>
            <a:r>
              <a:rPr lang="en-US" sz="2400" dirty="0" smtClean="0"/>
              <a:t>25.613 Material Design Values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00050"/>
            <a:r>
              <a:rPr lang="en-US" sz="2400" b="1" dirty="0" smtClean="0">
                <a:solidFill>
                  <a:srgbClr val="002060"/>
                </a:solidFill>
              </a:rPr>
              <a:t>Current / Future Programs</a:t>
            </a:r>
            <a:endParaRPr lang="en-US" sz="2400" b="1" dirty="0">
              <a:solidFill>
                <a:srgbClr val="002060"/>
              </a:solidFill>
            </a:endParaRPr>
          </a:p>
          <a:p>
            <a:pPr marL="800100" lvl="1"/>
            <a:r>
              <a:rPr lang="en-US" sz="2000" b="1" dirty="0">
                <a:solidFill>
                  <a:srgbClr val="002060"/>
                </a:solidFill>
              </a:rPr>
              <a:t>More sophisticated equipment requiring more advanced material</a:t>
            </a:r>
          </a:p>
          <a:p>
            <a:pPr marL="1200150" lvl="2"/>
            <a:r>
              <a:rPr lang="en-US" sz="1800" b="1" dirty="0">
                <a:solidFill>
                  <a:srgbClr val="002060"/>
                </a:solidFill>
              </a:rPr>
              <a:t>Testing programs developed to generate next generation of design values</a:t>
            </a:r>
          </a:p>
          <a:p>
            <a:pPr marL="1200150" lvl="2"/>
            <a:r>
              <a:rPr lang="en-US" sz="1800" b="1" dirty="0">
                <a:solidFill>
                  <a:srgbClr val="002060"/>
                </a:solidFill>
              </a:rPr>
              <a:t>Material Equivalency </a:t>
            </a:r>
            <a:r>
              <a:rPr lang="en-US" sz="1800" b="1" dirty="0" smtClean="0">
                <a:solidFill>
                  <a:srgbClr val="002060"/>
                </a:solidFill>
              </a:rPr>
              <a:t>testing to existing material databases</a:t>
            </a:r>
          </a:p>
          <a:p>
            <a:pPr marL="1200150" lvl="2"/>
            <a:r>
              <a:rPr lang="en-US" sz="1800" b="1" dirty="0" smtClean="0">
                <a:solidFill>
                  <a:srgbClr val="002060"/>
                </a:solidFill>
              </a:rPr>
              <a:t>Extensive use of NIAR </a:t>
            </a:r>
            <a:r>
              <a:rPr lang="en-US" sz="1800" b="1" dirty="0" err="1" smtClean="0">
                <a:solidFill>
                  <a:srgbClr val="002060"/>
                </a:solidFill>
              </a:rPr>
              <a:t>facilites</a:t>
            </a:r>
            <a:r>
              <a:rPr lang="en-US" sz="1800" b="1" dirty="0" smtClean="0">
                <a:solidFill>
                  <a:srgbClr val="002060"/>
                </a:solidFill>
              </a:rPr>
              <a:t>/capabilities</a:t>
            </a:r>
            <a:endParaRPr lang="en-US" sz="1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21920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25.605 Fabrication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291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Radome</a:t>
            </a:r>
            <a:r>
              <a:rPr lang="en-US" sz="2400" b="1" dirty="0" smtClean="0">
                <a:solidFill>
                  <a:srgbClr val="002060"/>
                </a:solidFill>
              </a:rPr>
              <a:t> / Canoe Fabrication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Panels / Shell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Solid Laminate or Honeycomb Sandwich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Mission Dependent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Fabrication Processes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Well Understood</a:t>
            </a:r>
          </a:p>
          <a:p>
            <a:pPr lvl="2"/>
            <a:r>
              <a:rPr lang="en-US" sz="1600" b="1" dirty="0" smtClean="0">
                <a:solidFill>
                  <a:srgbClr val="002060"/>
                </a:solidFill>
              </a:rPr>
              <a:t>Neither new nor novel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In house fabrication process specifications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Previously approved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388292"/>
            <a:ext cx="5322125" cy="8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22402"/>
            <a:ext cx="5334000" cy="11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25.305 Proof of  Structure </a:t>
            </a:r>
            <a:br>
              <a:rPr lang="en-US" sz="2400" dirty="0" smtClean="0"/>
            </a:br>
            <a:r>
              <a:rPr lang="en-US" sz="2400" dirty="0" smtClean="0"/>
              <a:t>25.307 Strength and Deformation 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33800" y="957773"/>
            <a:ext cx="5105400" cy="4876800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002060"/>
                </a:solidFill>
              </a:rPr>
              <a:t>Both classical analysis and FEM are employed.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Laminates are analyzed by typical laminate sizing </a:t>
            </a:r>
            <a:r>
              <a:rPr lang="en-US" b="1" dirty="0" smtClean="0">
                <a:solidFill>
                  <a:srgbClr val="002060"/>
                </a:solidFill>
              </a:rPr>
              <a:t>routines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Strain cutoffs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Buckling criteria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FEM Model validation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Unit loading / classical solutions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Constraints Checks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Deflection Checks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Boundary Conditions</a:t>
            </a: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76400" y="6019800"/>
            <a:ext cx="914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" y="4405915"/>
            <a:ext cx="2795588" cy="168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9034" y="601166"/>
            <a:ext cx="242153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95600" y="327660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621374">
            <a:off x="1548577" y="3206594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9578604">
            <a:off x="2759160" y="3158472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58229" y="167640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442702" y="194328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55260" y="226778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50612" y="181096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1439829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0000">
            <a:off x="3697740" y="190500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0000">
            <a:off x="3340894" y="283060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6815304">
            <a:off x="3244446" y="2650279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922558" y="289560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4030972">
            <a:off x="1033972" y="2743069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5400000">
            <a:off x="558686" y="1927548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5400000">
            <a:off x="909139" y="207728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0000">
            <a:off x="3355594" y="1981010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03555" y="2258856"/>
            <a:ext cx="3810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493294" y="1714500"/>
            <a:ext cx="164306" cy="606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590800" y="1379181"/>
            <a:ext cx="164306" cy="606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610600" cy="6477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24299"/>
              </p:ext>
            </p:extLst>
          </p:nvPr>
        </p:nvGraphicFramePr>
        <p:xfrm>
          <a:off x="1981200" y="2362200"/>
          <a:ext cx="481785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Worksheet" r:id="rId3" imgW="4343468" imgH="2266920" progId="Excel.Sheet.8">
                  <p:embed/>
                </p:oleObj>
              </mc:Choice>
              <mc:Fallback>
                <p:oleObj name="Worksheet" r:id="rId3" imgW="4343468" imgH="22669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481785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3A9223-E746-4104-B456-E68AA35E38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25.305 Proof of  Structure </a:t>
            </a:r>
            <a:br>
              <a:rPr lang="en-US" sz="2400" dirty="0" smtClean="0"/>
            </a:br>
            <a:r>
              <a:rPr lang="en-US" sz="2400" dirty="0" smtClean="0"/>
              <a:t>25.307 Strength and Deformation 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568861"/>
            <a:ext cx="2085714" cy="2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33800" y="957773"/>
            <a:ext cx="5105400" cy="4876800"/>
          </a:xfrm>
        </p:spPr>
        <p:txBody>
          <a:bodyPr/>
          <a:lstStyle/>
          <a:p>
            <a:pPr lvl="1"/>
            <a:r>
              <a:rPr lang="en-US" b="1" dirty="0">
                <a:solidFill>
                  <a:srgbClr val="002060"/>
                </a:solidFill>
              </a:rPr>
              <a:t>Maintain minimum M.S. for untested </a:t>
            </a:r>
            <a:r>
              <a:rPr lang="en-US" b="1" dirty="0" smtClean="0">
                <a:solidFill>
                  <a:srgbClr val="002060"/>
                </a:solidFill>
              </a:rPr>
              <a:t>structure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Customer / company requirement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Testing </a:t>
            </a:r>
            <a:r>
              <a:rPr lang="en-US" b="1" dirty="0" smtClean="0">
                <a:solidFill>
                  <a:srgbClr val="002060"/>
                </a:solidFill>
              </a:rPr>
              <a:t>performed to validate analysis and analytical details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Fuselage Proof Pressure 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Attachment fittings</a:t>
            </a: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43000"/>
            <a:ext cx="2971800" cy="22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47700"/>
          </a:xfrm>
        </p:spPr>
        <p:txBody>
          <a:bodyPr/>
          <a:lstStyle/>
          <a:p>
            <a:r>
              <a:rPr lang="en-US" dirty="0" smtClean="0"/>
              <a:t>25.365(e) – Pressurized Compartment  Loads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Belly pods are not pressurized but are attached to pressurized fuselage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Requirement per 25.365(e) requires any structure outside a pressurized compartment to be able to withstand the sudden release of pressure from fuselage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Belly pods designs incorporate means of venting the </a:t>
            </a:r>
            <a:r>
              <a:rPr lang="en-US" b="1" dirty="0" err="1" smtClean="0">
                <a:solidFill>
                  <a:srgbClr val="002060"/>
                </a:solidFill>
              </a:rPr>
              <a:t>radome</a:t>
            </a:r>
            <a:r>
              <a:rPr lang="en-US" b="1" dirty="0" smtClean="0">
                <a:solidFill>
                  <a:srgbClr val="002060"/>
                </a:solidFill>
              </a:rPr>
              <a:t> in a fuselage decompression event.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25.571 Damage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Fatigue Assessment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Influence of Canoe / Belly Pod </a:t>
            </a:r>
            <a:r>
              <a:rPr lang="en-US" sz="2400" b="1" dirty="0" err="1" smtClean="0">
                <a:solidFill>
                  <a:srgbClr val="002060"/>
                </a:solidFill>
              </a:rPr>
              <a:t>Radome</a:t>
            </a:r>
            <a:r>
              <a:rPr lang="en-US" sz="2400" b="1" dirty="0" smtClean="0">
                <a:solidFill>
                  <a:srgbClr val="002060"/>
                </a:solidFill>
              </a:rPr>
              <a:t> on aircraft fatigue life is addressed 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Affected sections of airframe are reviewed and updated if required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Parts Departing Aircraft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Fuselage Canoe / Belly pod </a:t>
            </a:r>
            <a:r>
              <a:rPr lang="en-US" sz="2400" b="1" dirty="0" err="1" smtClean="0">
                <a:solidFill>
                  <a:srgbClr val="002060"/>
                </a:solidFill>
              </a:rPr>
              <a:t>radomes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sz="2400" b="1" dirty="0" smtClean="0">
                <a:solidFill>
                  <a:srgbClr val="002060"/>
                </a:solidFill>
              </a:rPr>
              <a:t>All designs have multiple attachments at frame locations</a:t>
            </a:r>
          </a:p>
          <a:p>
            <a:pPr lvl="2"/>
            <a:r>
              <a:rPr lang="en-US" sz="2400" b="1" dirty="0" smtClean="0">
                <a:solidFill>
                  <a:srgbClr val="002060"/>
                </a:solidFill>
              </a:rPr>
              <a:t>Design incorporates ability to lose connections</a:t>
            </a:r>
          </a:p>
          <a:p>
            <a:pPr lvl="2"/>
            <a:r>
              <a:rPr lang="en-US" sz="2400" b="1" dirty="0" smtClean="0">
                <a:solidFill>
                  <a:srgbClr val="002060"/>
                </a:solidFill>
              </a:rPr>
              <a:t>‘Get Home’ loading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25.571 Damage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Inspections are established</a:t>
            </a:r>
          </a:p>
          <a:p>
            <a:pPr lvl="1"/>
            <a:r>
              <a:rPr lang="en-US" sz="2400" b="1" dirty="0" err="1" smtClean="0">
                <a:solidFill>
                  <a:srgbClr val="002060"/>
                </a:solidFill>
              </a:rPr>
              <a:t>Radome</a:t>
            </a:r>
            <a:r>
              <a:rPr lang="en-US" sz="2400" b="1" dirty="0" smtClean="0">
                <a:solidFill>
                  <a:srgbClr val="002060"/>
                </a:solidFill>
              </a:rPr>
              <a:t> laminate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</a:rPr>
              <a:t>ittings attaching </a:t>
            </a:r>
            <a:r>
              <a:rPr lang="en-US" sz="2400" b="1" dirty="0" err="1" smtClean="0">
                <a:solidFill>
                  <a:srgbClr val="002060"/>
                </a:solidFill>
              </a:rPr>
              <a:t>radome</a:t>
            </a:r>
            <a:r>
              <a:rPr lang="en-US" sz="2400" b="1" dirty="0" smtClean="0">
                <a:solidFill>
                  <a:srgbClr val="002060"/>
                </a:solidFill>
              </a:rPr>
              <a:t> to fuselage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Impact damage of composite shell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25.571(e) - </a:t>
            </a:r>
            <a:r>
              <a:rPr lang="en-US" dirty="0" err="1" smtClean="0"/>
              <a:t>Birdstrike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Previous Programs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Birdstrike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testing performed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Bird </a:t>
            </a:r>
            <a:r>
              <a:rPr lang="en-US" b="1" u="sng" dirty="0" smtClean="0">
                <a:solidFill>
                  <a:srgbClr val="002060"/>
                </a:solidFill>
              </a:rPr>
              <a:t>will</a:t>
            </a:r>
            <a:r>
              <a:rPr lang="en-US" b="1" dirty="0" smtClean="0">
                <a:solidFill>
                  <a:srgbClr val="002060"/>
                </a:solidFill>
              </a:rPr>
              <a:t> penetrate </a:t>
            </a:r>
            <a:r>
              <a:rPr lang="en-US" b="1" dirty="0" err="1" smtClean="0">
                <a:solidFill>
                  <a:srgbClr val="002060"/>
                </a:solidFill>
              </a:rPr>
              <a:t>radome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Bird disintegrates on impact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Composite fiber toughness</a:t>
            </a:r>
          </a:p>
          <a:p>
            <a:pPr marL="914400" lvl="2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shreds the bird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No parts separated from test article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Assessment of penetration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Ram air effect due to hole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Full aerodynamic pressurization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Multiple fitting design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284538" cy="25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03465"/>
            <a:ext cx="3284538" cy="23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25.581 – Direct Effects of 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990600"/>
            <a:ext cx="4229100" cy="4876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Belly Pod </a:t>
            </a:r>
            <a:r>
              <a:rPr lang="en-US" sz="2400" b="1" dirty="0" err="1" smtClean="0">
                <a:solidFill>
                  <a:srgbClr val="002060"/>
                </a:solidFill>
              </a:rPr>
              <a:t>Radomes</a:t>
            </a:r>
            <a:r>
              <a:rPr lang="en-US" sz="2400" b="1" dirty="0" smtClean="0">
                <a:solidFill>
                  <a:srgbClr val="002060"/>
                </a:solidFill>
              </a:rPr>
              <a:t> are generally located in primary strike zone locations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Segmented diverters are typically utilized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Leading </a:t>
            </a:r>
            <a:r>
              <a:rPr lang="en-US" sz="2000" b="1" dirty="0" smtClean="0">
                <a:solidFill>
                  <a:srgbClr val="002060"/>
                </a:solidFill>
              </a:rPr>
              <a:t>edges/extremities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Mesh in acreage not in FOV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Testing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High voltage determines attachment location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High current validates protection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657600" cy="239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657600" cy="24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Composite Belly Pod / Canoe </a:t>
            </a:r>
            <a:r>
              <a:rPr lang="en-US" b="1" dirty="0" err="1" smtClean="0">
                <a:solidFill>
                  <a:srgbClr val="002060"/>
                </a:solidFill>
              </a:rPr>
              <a:t>Radome</a:t>
            </a:r>
            <a:r>
              <a:rPr lang="en-US" b="1" dirty="0" smtClean="0">
                <a:solidFill>
                  <a:srgbClr val="002060"/>
                </a:solidFill>
              </a:rPr>
              <a:t> designs have been in service on Gulfstream aircraft for over 25 years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Fiberglass / Graphite Composite material utilized throughout all designs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Successful Implementation based 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Conservative design criteria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Sound material selection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Proven fabrication methods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Reliable structural analysis </a:t>
            </a:r>
            <a:r>
              <a:rPr lang="en-US" b="1" dirty="0" smtClean="0">
                <a:solidFill>
                  <a:srgbClr val="002060"/>
                </a:solidFill>
              </a:rPr>
              <a:t>techniques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Systematic inspection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Gulfstream Special Mission Experience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" y="838200"/>
            <a:ext cx="8842324" cy="52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889AE6-AD39-4D45-B240-B06B7C221DC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Gulfstream Special Mission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GI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TC-4C A-6 Trainer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GII/GIIB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NASA Shuttle Trainer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US Military Research Testbed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7" b="19835"/>
          <a:stretch/>
        </p:blipFill>
        <p:spPr bwMode="auto">
          <a:xfrm>
            <a:off x="4575958" y="990600"/>
            <a:ext cx="382631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ulfstream II Shuttle Training Aircraf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b="19349"/>
          <a:stretch/>
        </p:blipFill>
        <p:spPr bwMode="auto">
          <a:xfrm>
            <a:off x="4572000" y="3733800"/>
            <a:ext cx="386389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008" y="1143000"/>
            <a:ext cx="4212380" cy="457199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GIII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Foreign Military Cargo Door Installation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GIV </a:t>
            </a:r>
            <a:r>
              <a:rPr lang="en-US" sz="2800" b="1" dirty="0">
                <a:solidFill>
                  <a:srgbClr val="002060"/>
                </a:solidFill>
              </a:rPr>
              <a:t>/ G450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US Military Cargo Door Installation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 Foreign Military Signal Intelligence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</a:rPr>
              <a:t>Gov</a:t>
            </a:r>
            <a:r>
              <a:rPr lang="en-US" sz="2400" b="1" dirty="0">
                <a:solidFill>
                  <a:srgbClr val="002060"/>
                </a:solidFill>
              </a:rPr>
              <a:t> VIP Transport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008" y="230832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Gulfstream Special Mission Experience</a:t>
            </a:r>
          </a:p>
        </p:txBody>
      </p:sp>
      <p:pic>
        <p:nvPicPr>
          <p:cNvPr id="9" name="Picture 6" descr="fewsg-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25623" r="9604" b="33913"/>
          <a:stretch>
            <a:fillRect/>
          </a:stretch>
        </p:blipFill>
        <p:spPr bwMode="auto">
          <a:xfrm>
            <a:off x="4572000" y="2590800"/>
            <a:ext cx="4210792" cy="14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277E0B-30D6-41C3-9A25-3020EAF9F4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Gulfstream’s Experience -  Special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196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GV / G550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Foreign Military Signal Intelligence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Foreign Military Tracking / Surveillance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Domestic / Foreign Atmospheric Research Platforms</a:t>
            </a:r>
          </a:p>
          <a:p>
            <a:pPr lvl="1"/>
            <a:r>
              <a:rPr lang="en-US" b="1" dirty="0" err="1" smtClean="0">
                <a:solidFill>
                  <a:srgbClr val="002060"/>
                </a:solidFill>
              </a:rPr>
              <a:t>Gov</a:t>
            </a:r>
            <a:r>
              <a:rPr lang="en-US" b="1" dirty="0" smtClean="0">
                <a:solidFill>
                  <a:srgbClr val="002060"/>
                </a:solidFill>
              </a:rPr>
              <a:t> VIP Transport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81640"/>
            <a:ext cx="4279900" cy="16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30759-5BD0-466D-BF67-CCD884779E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Gulfstream’s Experience – Special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Types of Special Mission Modifications / Installations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Nose </a:t>
            </a:r>
            <a:r>
              <a:rPr lang="en-US" b="1" dirty="0" err="1" smtClean="0">
                <a:solidFill>
                  <a:srgbClr val="002060"/>
                </a:solidFill>
              </a:rPr>
              <a:t>Radome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Forward Fuselage Belly </a:t>
            </a:r>
            <a:r>
              <a:rPr lang="en-US" b="1" dirty="0" err="1" smtClean="0">
                <a:solidFill>
                  <a:srgbClr val="002060"/>
                </a:solidFill>
              </a:rPr>
              <a:t>Radome</a:t>
            </a:r>
            <a:r>
              <a:rPr lang="en-US" b="1" dirty="0" smtClean="0">
                <a:solidFill>
                  <a:srgbClr val="002060"/>
                </a:solidFill>
              </a:rPr>
              <a:t> (Canoe)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Forward Fuselage Upper Fairings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Forward Fuselage Side Fairings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Aft Fuselage Lower Fairing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Empennage Tip Cap </a:t>
            </a:r>
            <a:r>
              <a:rPr lang="en-US" b="1" dirty="0" err="1" smtClean="0">
                <a:solidFill>
                  <a:srgbClr val="002060"/>
                </a:solidFill>
              </a:rPr>
              <a:t>Radome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Tailcone</a:t>
            </a:r>
            <a:r>
              <a:rPr lang="en-US" b="1" dirty="0" smtClean="0">
                <a:solidFill>
                  <a:srgbClr val="002060"/>
                </a:solidFill>
              </a:rPr>
              <a:t> / Ventral Fin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Wing Stores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Gulfstream’s Experience – Special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Each Modification has its own unique design challenges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All </a:t>
            </a:r>
            <a:r>
              <a:rPr lang="en-US" sz="2800" b="1" dirty="0" err="1" smtClean="0">
                <a:solidFill>
                  <a:srgbClr val="002060"/>
                </a:solidFill>
              </a:rPr>
              <a:t>radome</a:t>
            </a:r>
            <a:r>
              <a:rPr lang="en-US" sz="2800" b="1" dirty="0" smtClean="0">
                <a:solidFill>
                  <a:srgbClr val="002060"/>
                </a:solidFill>
              </a:rPr>
              <a:t> / fairing modifications require composite material of some type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Transmissivity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Weight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Stiffness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Complex Contours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Gulfstream’s Experience – Special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Most Challenging are Fuselage Belly </a:t>
            </a:r>
            <a:r>
              <a:rPr lang="en-US" b="1" dirty="0" err="1">
                <a:solidFill>
                  <a:srgbClr val="002060"/>
                </a:solidFill>
              </a:rPr>
              <a:t>Radomes</a:t>
            </a:r>
            <a:r>
              <a:rPr lang="en-US" b="1" dirty="0">
                <a:solidFill>
                  <a:srgbClr val="002060"/>
                </a:solidFill>
              </a:rPr>
              <a:t> or ‘Canoes’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Largest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Most Complex due </a:t>
            </a:r>
            <a:r>
              <a:rPr lang="en-US" sz="2400" b="1" dirty="0" smtClean="0">
                <a:solidFill>
                  <a:srgbClr val="002060"/>
                </a:solidFill>
              </a:rPr>
              <a:t>to 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endParaRPr lang="en-US" b="1" dirty="0">
              <a:solidFill>
                <a:srgbClr val="002060"/>
              </a:solidFill>
            </a:endParaRP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Mission / Customer Requirements</a:t>
            </a: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Aircraft Requirements</a:t>
            </a: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Regulatory Requirements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19067" r="12" b="41467"/>
          <a:stretch/>
        </p:blipFill>
        <p:spPr>
          <a:xfrm>
            <a:off x="687779" y="4267199"/>
            <a:ext cx="7162800" cy="212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30C9F5-0C40-45BA-B3E1-3EA3812772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c_ppt_template">
  <a:themeElements>
    <a:clrScheme name="Gulf_ppt_template_test 1">
      <a:dk1>
        <a:srgbClr val="000000"/>
      </a:dk1>
      <a:lt1>
        <a:srgbClr val="FFFFFF"/>
      </a:lt1>
      <a:dk2>
        <a:srgbClr val="003767"/>
      </a:dk2>
      <a:lt2>
        <a:srgbClr val="808080"/>
      </a:lt2>
      <a:accent1>
        <a:srgbClr val="003767"/>
      </a:accent1>
      <a:accent2>
        <a:srgbClr val="808080"/>
      </a:accent2>
      <a:accent3>
        <a:srgbClr val="FFFFFF"/>
      </a:accent3>
      <a:accent4>
        <a:srgbClr val="000000"/>
      </a:accent4>
      <a:accent5>
        <a:srgbClr val="AAAEB8"/>
      </a:accent5>
      <a:accent6>
        <a:srgbClr val="737373"/>
      </a:accent6>
      <a:hlink>
        <a:srgbClr val="3C3C3C"/>
      </a:hlink>
      <a:folHlink>
        <a:srgbClr val="3C3C3C"/>
      </a:folHlink>
    </a:clrScheme>
    <a:fontScheme name="Gulf_ppt_template_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ulf_ppt_template_test 1">
        <a:dk1>
          <a:srgbClr val="000000"/>
        </a:dk1>
        <a:lt1>
          <a:srgbClr val="FFFFFF"/>
        </a:lt1>
        <a:dk2>
          <a:srgbClr val="003767"/>
        </a:dk2>
        <a:lt2>
          <a:srgbClr val="808080"/>
        </a:lt2>
        <a:accent1>
          <a:srgbClr val="003767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AAAEB8"/>
        </a:accent5>
        <a:accent6>
          <a:srgbClr val="737373"/>
        </a:accent6>
        <a:hlink>
          <a:srgbClr val="3C3C3C"/>
        </a:hlink>
        <a:folHlink>
          <a:srgbClr val="3C3C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9695</TotalTime>
  <Words>868</Words>
  <Application>Microsoft Office PowerPoint</Application>
  <PresentationFormat>On-screen Show (4:3)</PresentationFormat>
  <Paragraphs>220</Paragraphs>
  <Slides>27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gac_ppt_template</vt:lpstr>
      <vt:lpstr>Worksheet</vt:lpstr>
      <vt:lpstr>Externally Mounted Composite  Radome / Fairings for  Special Mission Applications </vt:lpstr>
      <vt:lpstr>PowerPoint Presentation</vt:lpstr>
      <vt:lpstr>Gulfstream Special Mission Experience</vt:lpstr>
      <vt:lpstr>Gulfstream Special Mission Experience</vt:lpstr>
      <vt:lpstr>PowerPoint Presentation</vt:lpstr>
      <vt:lpstr>Gulfstream’s Experience -  Special Missions</vt:lpstr>
      <vt:lpstr>Gulfstream’s Experience – Special Missions</vt:lpstr>
      <vt:lpstr>Gulfstream’s Experience – Special Missions</vt:lpstr>
      <vt:lpstr>Gulfstream’s Experience – Special Missions</vt:lpstr>
      <vt:lpstr>Radome Structural Design Criteria</vt:lpstr>
      <vt:lpstr>Radome Structural Design Criteria</vt:lpstr>
      <vt:lpstr>Radome Structural Design Criteria</vt:lpstr>
      <vt:lpstr>Radome Structural Design Criteria</vt:lpstr>
      <vt:lpstr>Radome Structural Design Criteria</vt:lpstr>
      <vt:lpstr>25.603 Material  25.613 Material Design Values</vt:lpstr>
      <vt:lpstr>25.603 Material  25.613 Material Design Values</vt:lpstr>
      <vt:lpstr>25.603 Material  25.613 Material Design Values</vt:lpstr>
      <vt:lpstr>25.605 Fabrication</vt:lpstr>
      <vt:lpstr>25.305 Proof of  Structure  25.307 Strength and Deformation </vt:lpstr>
      <vt:lpstr>25.305 Proof of  Structure  25.307 Strength and Deformation </vt:lpstr>
      <vt:lpstr>25.365(e) – Pressurized Compartment  Loads </vt:lpstr>
      <vt:lpstr>25.571 Damage Tolerance</vt:lpstr>
      <vt:lpstr>25.571 Damage Tolerance</vt:lpstr>
      <vt:lpstr>25.571(e) - Birdstrike</vt:lpstr>
      <vt:lpstr>25.581 – Direct Effects of Lightning</vt:lpstr>
      <vt:lpstr>Summary</vt:lpstr>
      <vt:lpstr>Questions?</vt:lpstr>
      <vt:lpstr>History</vt:lpstr>
    </vt:vector>
  </TitlesOfParts>
  <Company>GAC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Rudy, Scott</dc:creator>
  <cp:lastModifiedBy>Simmons III,Frank</cp:lastModifiedBy>
  <cp:revision>388</cp:revision>
  <cp:lastPrinted>2016-07-15T14:58:27Z</cp:lastPrinted>
  <dcterms:created xsi:type="dcterms:W3CDTF">2015-06-11T15:51:30Z</dcterms:created>
  <dcterms:modified xsi:type="dcterms:W3CDTF">2016-07-19T15:55:30Z</dcterms:modified>
</cp:coreProperties>
</file>